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01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>
        <p:scale>
          <a:sx n="97" d="100"/>
          <a:sy n="97" d="100"/>
        </p:scale>
        <p:origin x="1704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15D4A8-1287-9C42-84E1-324E0918E9A5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812C0D-5C33-1045-8F25-0EBF81E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646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455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388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8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091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642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120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369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761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933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82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24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84A68-CC98-B644-B984-F175A1175D7B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12062-EEB0-F541-9C1D-2FD2BE6085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02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5" b="10135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-9728"/>
            <a:ext cx="7558391" cy="6867728"/>
          </a:xfrm>
          <a:custGeom>
            <a:avLst/>
            <a:gdLst>
              <a:gd name="connsiteX0" fmla="*/ 0 w 7558391"/>
              <a:gd name="connsiteY0" fmla="*/ 0 h 6858000"/>
              <a:gd name="connsiteX1" fmla="*/ 7558391 w 7558391"/>
              <a:gd name="connsiteY1" fmla="*/ 0 h 6858000"/>
              <a:gd name="connsiteX2" fmla="*/ 7558391 w 7558391"/>
              <a:gd name="connsiteY2" fmla="*/ 6858000 h 6858000"/>
              <a:gd name="connsiteX3" fmla="*/ 0 w 7558391"/>
              <a:gd name="connsiteY3" fmla="*/ 6858000 h 6858000"/>
              <a:gd name="connsiteX4" fmla="*/ 0 w 7558391"/>
              <a:gd name="connsiteY4" fmla="*/ 0 h 6858000"/>
              <a:gd name="connsiteX0" fmla="*/ 0 w 7558391"/>
              <a:gd name="connsiteY0" fmla="*/ 9728 h 6867728"/>
              <a:gd name="connsiteX1" fmla="*/ 3735421 w 7558391"/>
              <a:gd name="connsiteY1" fmla="*/ 0 h 6867728"/>
              <a:gd name="connsiteX2" fmla="*/ 7558391 w 7558391"/>
              <a:gd name="connsiteY2" fmla="*/ 6867728 h 6867728"/>
              <a:gd name="connsiteX3" fmla="*/ 0 w 7558391"/>
              <a:gd name="connsiteY3" fmla="*/ 6867728 h 6867728"/>
              <a:gd name="connsiteX4" fmla="*/ 0 w 7558391"/>
              <a:gd name="connsiteY4" fmla="*/ 9728 h 6867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58391" h="6867728">
                <a:moveTo>
                  <a:pt x="0" y="9728"/>
                </a:moveTo>
                <a:lnTo>
                  <a:pt x="3735421" y="0"/>
                </a:lnTo>
                <a:lnTo>
                  <a:pt x="7558391" y="6867728"/>
                </a:lnTo>
                <a:lnTo>
                  <a:pt x="0" y="6867728"/>
                </a:lnTo>
                <a:lnTo>
                  <a:pt x="0" y="9728"/>
                </a:lnTo>
                <a:close/>
              </a:path>
            </a:pathLst>
          </a:custGeom>
          <a:gradFill flip="none" rotWithShape="1">
            <a:gsLst>
              <a:gs pos="0">
                <a:srgbClr val="A2011C">
                  <a:shade val="30000"/>
                  <a:satMod val="115000"/>
                </a:srgbClr>
              </a:gs>
              <a:gs pos="50000">
                <a:srgbClr val="A2011C">
                  <a:shade val="67500"/>
                  <a:satMod val="115000"/>
                  <a:alpha val="80000"/>
                </a:srgbClr>
              </a:gs>
              <a:gs pos="100000">
                <a:srgbClr val="A2011C">
                  <a:shade val="100000"/>
                  <a:satMod val="115000"/>
                  <a:alpha val="25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b="0" dirty="0" smtClean="0">
                <a:effectLst/>
              </a:rPr>
              <a:t> 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54156" y="2244059"/>
            <a:ext cx="4002157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FAKE NEWS</a:t>
            </a:r>
          </a:p>
          <a:p>
            <a:pPr algn="ctr"/>
            <a:r>
              <a:rPr lang="en-US" sz="8800" b="1" i="1" dirty="0" smtClean="0">
                <a:solidFill>
                  <a:schemeClr val="bg1"/>
                </a:solidFill>
                <a:latin typeface="Franklin Gothic Heavy" charset="0"/>
                <a:ea typeface="Franklin Gothic Heavy" charset="0"/>
                <a:cs typeface="Franklin Gothic Heavy" charset="0"/>
              </a:rPr>
              <a:t>FIGHT</a:t>
            </a:r>
            <a:endParaRPr lang="en-US" sz="23900" b="1" i="1" dirty="0">
              <a:solidFill>
                <a:schemeClr val="bg1"/>
              </a:solidFill>
              <a:latin typeface="Franklin Gothic Heavy" charset="0"/>
              <a:ea typeface="Franklin Gothic Heavy" charset="0"/>
              <a:cs typeface="Franklin Gothic Heavy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078" y="5908536"/>
            <a:ext cx="4240697" cy="58309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007" y="5542169"/>
            <a:ext cx="1315830" cy="131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001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98783"/>
          </a:xfrm>
          <a:prstGeom prst="rect">
            <a:avLst/>
          </a:prstGeom>
          <a:solidFill>
            <a:srgbClr val="A201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re 2"/>
          <p:cNvSpPr>
            <a:spLocks noGrp="1"/>
          </p:cNvSpPr>
          <p:nvPr>
            <p:ph type="title"/>
          </p:nvPr>
        </p:nvSpPr>
        <p:spPr bwMode="gray">
          <a:xfrm>
            <a:off x="527136" y="198783"/>
            <a:ext cx="10727165" cy="1046921"/>
          </a:xfrm>
        </p:spPr>
        <p:txBody>
          <a:bodyPr>
            <a:normAutofit/>
          </a:bodyPr>
          <a:lstStyle/>
          <a:p>
            <a:pPr>
              <a:tabLst>
                <a:tab pos="8067675" algn="r"/>
              </a:tabLst>
            </a:pPr>
            <a:r>
              <a:rPr lang="ca-ES" dirty="0" smtClean="0"/>
              <a:t>Challenge </a:t>
            </a:r>
            <a:r>
              <a:rPr lang="mr-IN" dirty="0" smtClean="0"/>
              <a:t>–</a:t>
            </a:r>
            <a:r>
              <a:rPr lang="ca-ES" dirty="0" smtClean="0"/>
              <a:t> </a:t>
            </a:r>
            <a:r>
              <a:rPr lang="ca-ES" dirty="0" err="1" smtClean="0"/>
              <a:t>What</a:t>
            </a:r>
            <a:r>
              <a:rPr lang="ca-ES" dirty="0" smtClean="0"/>
              <a:t> to do?</a:t>
            </a:r>
            <a:endParaRPr lang="ca-E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27136" y="1245704"/>
            <a:ext cx="1195647" cy="0"/>
          </a:xfrm>
          <a:prstGeom prst="line">
            <a:avLst/>
          </a:prstGeom>
          <a:ln w="12700">
            <a:solidFill>
              <a:srgbClr val="A201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134678" y="40419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7136" y="1444487"/>
            <a:ext cx="11439577" cy="5180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+mj-lt"/>
              </a:rPr>
              <a:t>Build a tool</a:t>
            </a:r>
            <a:r>
              <a:rPr lang="en-US" sz="4000" baseline="30000" dirty="0" smtClean="0">
                <a:latin typeface="+mj-lt"/>
              </a:rPr>
              <a:t>1</a:t>
            </a:r>
            <a:r>
              <a:rPr lang="en-US" sz="4000" dirty="0" smtClean="0">
                <a:latin typeface="+mj-lt"/>
              </a:rPr>
              <a:t> that will help users</a:t>
            </a:r>
            <a:r>
              <a:rPr lang="en-US" sz="4000" baseline="30000" dirty="0" smtClean="0">
                <a:latin typeface="+mj-lt"/>
              </a:rPr>
              <a:t>2</a:t>
            </a:r>
            <a:r>
              <a:rPr lang="en-US" sz="4000" dirty="0" smtClean="0">
                <a:latin typeface="+mj-lt"/>
              </a:rPr>
              <a:t> to identify trustworthy or fake news by giving them an overall score</a:t>
            </a:r>
            <a:r>
              <a:rPr lang="en-US" sz="4000" baseline="30000" dirty="0" smtClean="0">
                <a:latin typeface="+mj-lt"/>
              </a:rPr>
              <a:t>3</a:t>
            </a:r>
          </a:p>
          <a:p>
            <a:endParaRPr lang="en-US" sz="4000" baseline="30000" dirty="0">
              <a:latin typeface="+mj-lt"/>
            </a:endParaRPr>
          </a:p>
          <a:p>
            <a:r>
              <a:rPr lang="en-US" sz="2800" baseline="30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Considered as tool: </a:t>
            </a:r>
            <a:r>
              <a:rPr lang="en-US" sz="2800" b="1" dirty="0" smtClean="0">
                <a:latin typeface="+mj-lt"/>
              </a:rPr>
              <a:t>website</a:t>
            </a:r>
            <a:r>
              <a:rPr lang="en-US" sz="2800" dirty="0" smtClean="0">
                <a:latin typeface="+mj-lt"/>
              </a:rPr>
              <a:t>, </a:t>
            </a:r>
            <a:r>
              <a:rPr lang="en-US" sz="2800" b="1" dirty="0" smtClean="0">
                <a:latin typeface="+mj-lt"/>
              </a:rPr>
              <a:t>application</a:t>
            </a:r>
            <a:r>
              <a:rPr lang="en-US" sz="2800" dirty="0" smtClean="0">
                <a:latin typeface="+mj-lt"/>
              </a:rPr>
              <a:t>, </a:t>
            </a:r>
            <a:r>
              <a:rPr lang="en-US" sz="2800" b="1" dirty="0" smtClean="0">
                <a:latin typeface="+mj-lt"/>
              </a:rPr>
              <a:t>extension</a:t>
            </a:r>
            <a:r>
              <a:rPr lang="en-US" sz="2800" dirty="0" smtClean="0">
                <a:latin typeface="+mj-lt"/>
              </a:rPr>
              <a:t>, </a:t>
            </a:r>
            <a:r>
              <a:rPr lang="en-US" sz="2800" b="1" dirty="0" smtClean="0">
                <a:latin typeface="+mj-lt"/>
              </a:rPr>
              <a:t>plugin</a:t>
            </a:r>
            <a:r>
              <a:rPr lang="en-US" sz="2800" dirty="0" smtClean="0">
                <a:latin typeface="+mj-lt"/>
              </a:rPr>
              <a:t> or any other software that will take an input and give a score as output</a:t>
            </a:r>
          </a:p>
          <a:p>
            <a:endParaRPr lang="en-US" sz="800" dirty="0" smtClean="0">
              <a:latin typeface="+mj-lt"/>
            </a:endParaRPr>
          </a:p>
          <a:p>
            <a:r>
              <a:rPr lang="en-US" sz="2800" baseline="30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Users are any person that uses a social network or consumes media or news (online or offline)</a:t>
            </a:r>
          </a:p>
          <a:p>
            <a:endParaRPr lang="en-US" sz="800" dirty="0" smtClean="0">
              <a:latin typeface="+mj-lt"/>
            </a:endParaRPr>
          </a:p>
          <a:p>
            <a:r>
              <a:rPr lang="en-US" sz="2800" baseline="30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Scores must be in the 0-10 range. 0 means completely fake while 10 means absolutely true (if that’s possible)</a:t>
            </a:r>
            <a:endParaRPr lang="en-US" sz="2800" baseline="30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83546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98783"/>
          </a:xfrm>
          <a:prstGeom prst="rect">
            <a:avLst/>
          </a:prstGeom>
          <a:solidFill>
            <a:srgbClr val="A201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re 2"/>
          <p:cNvSpPr>
            <a:spLocks noGrp="1"/>
          </p:cNvSpPr>
          <p:nvPr>
            <p:ph type="title"/>
          </p:nvPr>
        </p:nvSpPr>
        <p:spPr bwMode="gray">
          <a:xfrm>
            <a:off x="527136" y="198783"/>
            <a:ext cx="10727165" cy="1046921"/>
          </a:xfrm>
        </p:spPr>
        <p:txBody>
          <a:bodyPr>
            <a:normAutofit/>
          </a:bodyPr>
          <a:lstStyle/>
          <a:p>
            <a:pPr>
              <a:tabLst>
                <a:tab pos="8067675" algn="r"/>
              </a:tabLst>
            </a:pPr>
            <a:r>
              <a:rPr lang="ca-ES" dirty="0" smtClean="0"/>
              <a:t>Challenge </a:t>
            </a:r>
            <a:r>
              <a:rPr lang="mr-IN" dirty="0" smtClean="0"/>
              <a:t>–</a:t>
            </a:r>
            <a:r>
              <a:rPr lang="ca-ES" dirty="0" smtClean="0"/>
              <a:t> </a:t>
            </a:r>
            <a:r>
              <a:rPr lang="ca-ES" dirty="0" err="1" smtClean="0"/>
              <a:t>Evaluation</a:t>
            </a:r>
            <a:r>
              <a:rPr lang="ca-ES" dirty="0" smtClean="0"/>
              <a:t> </a:t>
            </a:r>
            <a:r>
              <a:rPr lang="ca-ES" dirty="0" err="1" smtClean="0"/>
              <a:t>points</a:t>
            </a:r>
            <a:endParaRPr lang="ca-E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27136" y="1245704"/>
            <a:ext cx="1195647" cy="0"/>
          </a:xfrm>
          <a:prstGeom prst="line">
            <a:avLst/>
          </a:prstGeom>
          <a:ln w="12700">
            <a:solidFill>
              <a:srgbClr val="A201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134678" y="40419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itre 2"/>
          <p:cNvSpPr txBox="1">
            <a:spLocks/>
          </p:cNvSpPr>
          <p:nvPr/>
        </p:nvSpPr>
        <p:spPr bwMode="gray">
          <a:xfrm>
            <a:off x="527135" y="1868557"/>
            <a:ext cx="10727165" cy="4598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r>
              <a:rPr lang="ca-ES" dirty="0" smtClean="0"/>
              <a:t>Text </a:t>
            </a:r>
            <a:r>
              <a:rPr lang="ca-ES" dirty="0" err="1" smtClean="0"/>
              <a:t>scraper</a:t>
            </a:r>
            <a:r>
              <a:rPr lang="ca-ES" dirty="0" smtClean="0"/>
              <a:t> </a:t>
            </a:r>
            <a:r>
              <a:rPr lang="ca-ES" dirty="0" err="1" smtClean="0"/>
              <a:t>developed</a:t>
            </a:r>
            <a:r>
              <a:rPr lang="ca-ES" dirty="0" smtClean="0"/>
              <a:t> </a:t>
            </a:r>
            <a:r>
              <a:rPr lang="ca-ES" dirty="0" err="1" smtClean="0"/>
              <a:t>by</a:t>
            </a:r>
            <a:r>
              <a:rPr lang="ca-ES" dirty="0" smtClean="0"/>
              <a:t> </a:t>
            </a:r>
            <a:r>
              <a:rPr lang="ca-ES" dirty="0" err="1" smtClean="0"/>
              <a:t>the</a:t>
            </a:r>
            <a:r>
              <a:rPr lang="ca-ES" dirty="0" smtClean="0"/>
              <a:t> </a:t>
            </a:r>
            <a:r>
              <a:rPr lang="ca-ES" dirty="0" err="1" smtClean="0"/>
              <a:t>team</a:t>
            </a:r>
            <a:endParaRPr lang="ca-ES" dirty="0" smtClean="0"/>
          </a:p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endParaRPr lang="ca-ES" dirty="0" smtClean="0"/>
          </a:p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r>
              <a:rPr lang="ca-ES" dirty="0" err="1" smtClean="0"/>
              <a:t>News</a:t>
            </a:r>
            <a:r>
              <a:rPr lang="ca-ES" dirty="0" smtClean="0"/>
              <a:t> </a:t>
            </a:r>
            <a:r>
              <a:rPr lang="ca-ES" dirty="0" err="1" smtClean="0"/>
              <a:t>rating</a:t>
            </a:r>
            <a:r>
              <a:rPr lang="ca-ES" dirty="0" smtClean="0"/>
              <a:t> performance</a:t>
            </a:r>
          </a:p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endParaRPr lang="ca-ES" dirty="0" smtClean="0"/>
          </a:p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r>
              <a:rPr lang="ca-ES" dirty="0" err="1" smtClean="0"/>
              <a:t>Fact</a:t>
            </a:r>
            <a:r>
              <a:rPr lang="ca-ES" dirty="0" smtClean="0"/>
              <a:t> </a:t>
            </a:r>
            <a:r>
              <a:rPr lang="ca-ES" dirty="0" err="1" smtClean="0"/>
              <a:t>check</a:t>
            </a:r>
            <a:r>
              <a:rPr lang="ca-ES" dirty="0"/>
              <a:t> </a:t>
            </a:r>
            <a:r>
              <a:rPr lang="ca-ES" dirty="0" err="1" smtClean="0"/>
              <a:t>and</a:t>
            </a:r>
            <a:r>
              <a:rPr lang="ca-ES" dirty="0" smtClean="0"/>
              <a:t> </a:t>
            </a:r>
            <a:r>
              <a:rPr lang="ca-ES" dirty="0" err="1" smtClean="0"/>
              <a:t>granularity</a:t>
            </a:r>
            <a:endParaRPr lang="ca-ES" dirty="0" smtClean="0"/>
          </a:p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endParaRPr lang="ca-ES" dirty="0" smtClean="0"/>
          </a:p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r>
              <a:rPr lang="ca-ES" dirty="0" err="1" smtClean="0"/>
              <a:t>Extras</a:t>
            </a:r>
            <a:r>
              <a:rPr lang="ca-ES" dirty="0" smtClean="0"/>
              <a:t> (</a:t>
            </a:r>
            <a:r>
              <a:rPr lang="ca-ES" dirty="0" err="1" smtClean="0"/>
              <a:t>voice</a:t>
            </a:r>
            <a:r>
              <a:rPr lang="ca-ES" dirty="0" smtClean="0"/>
              <a:t>, </a:t>
            </a:r>
            <a:r>
              <a:rPr lang="ca-ES" dirty="0" err="1" smtClean="0"/>
              <a:t>integrations</a:t>
            </a:r>
            <a:r>
              <a:rPr lang="ca-ES" dirty="0" smtClean="0"/>
              <a:t>, etc.)</a:t>
            </a:r>
          </a:p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endParaRPr lang="ca-ES" dirty="0" smtClean="0"/>
          </a:p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r>
              <a:rPr lang="ca-ES" dirty="0" err="1" smtClean="0"/>
              <a:t>Originality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48726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98783"/>
          </a:xfrm>
          <a:prstGeom prst="rect">
            <a:avLst/>
          </a:prstGeom>
          <a:solidFill>
            <a:srgbClr val="A201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re 2"/>
          <p:cNvSpPr>
            <a:spLocks noGrp="1"/>
          </p:cNvSpPr>
          <p:nvPr>
            <p:ph type="title"/>
          </p:nvPr>
        </p:nvSpPr>
        <p:spPr bwMode="gray">
          <a:xfrm>
            <a:off x="527136" y="198783"/>
            <a:ext cx="10727165" cy="1046921"/>
          </a:xfrm>
        </p:spPr>
        <p:txBody>
          <a:bodyPr>
            <a:normAutofit/>
          </a:bodyPr>
          <a:lstStyle/>
          <a:p>
            <a:pPr>
              <a:tabLst>
                <a:tab pos="8067675" algn="r"/>
              </a:tabLst>
            </a:pPr>
            <a:r>
              <a:rPr lang="ca-ES" dirty="0" smtClean="0"/>
              <a:t>Challenge </a:t>
            </a:r>
            <a:r>
              <a:rPr lang="mr-IN" dirty="0" smtClean="0"/>
              <a:t>–</a:t>
            </a:r>
            <a:r>
              <a:rPr lang="ca-ES" dirty="0" smtClean="0"/>
              <a:t> Get </a:t>
            </a:r>
            <a:r>
              <a:rPr lang="ca-ES" dirty="0" err="1" smtClean="0"/>
              <a:t>started</a:t>
            </a:r>
            <a:endParaRPr lang="ca-E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27136" y="1245704"/>
            <a:ext cx="1195647" cy="0"/>
          </a:xfrm>
          <a:prstGeom prst="line">
            <a:avLst/>
          </a:prstGeom>
          <a:ln w="12700">
            <a:solidFill>
              <a:srgbClr val="A201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134678" y="40419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itre 2"/>
          <p:cNvSpPr txBox="1">
            <a:spLocks/>
          </p:cNvSpPr>
          <p:nvPr/>
        </p:nvSpPr>
        <p:spPr bwMode="gray">
          <a:xfrm>
            <a:off x="527135" y="1868557"/>
            <a:ext cx="10727165" cy="4598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r>
              <a:rPr lang="ca-ES" dirty="0" err="1" smtClean="0"/>
              <a:t>Develop</a:t>
            </a:r>
            <a:r>
              <a:rPr lang="ca-ES" dirty="0" smtClean="0"/>
              <a:t> a text </a:t>
            </a:r>
            <a:r>
              <a:rPr lang="ca-ES" dirty="0" err="1" smtClean="0"/>
              <a:t>scraper</a:t>
            </a:r>
            <a:r>
              <a:rPr lang="ca-ES" dirty="0" smtClean="0"/>
              <a:t> of </a:t>
            </a:r>
            <a:r>
              <a:rPr lang="ca-ES" dirty="0" err="1" smtClean="0"/>
              <a:t>your</a:t>
            </a:r>
            <a:r>
              <a:rPr lang="ca-ES" dirty="0" smtClean="0"/>
              <a:t> </a:t>
            </a:r>
            <a:r>
              <a:rPr lang="ca-ES" dirty="0" err="1" smtClean="0"/>
              <a:t>own</a:t>
            </a:r>
            <a:endParaRPr lang="ca-ES" dirty="0" smtClean="0"/>
          </a:p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r>
              <a:rPr lang="ca-ES" dirty="0" err="1" smtClean="0"/>
              <a:t>Clone</a:t>
            </a:r>
            <a:r>
              <a:rPr lang="ca-ES" dirty="0" smtClean="0"/>
              <a:t> </a:t>
            </a:r>
            <a:r>
              <a:rPr lang="ca-ES" dirty="0" err="1" smtClean="0"/>
              <a:t>the</a:t>
            </a:r>
            <a:r>
              <a:rPr lang="ca-ES" dirty="0" smtClean="0"/>
              <a:t> </a:t>
            </a:r>
            <a:r>
              <a:rPr lang="ca-ES" dirty="0" err="1" smtClean="0"/>
              <a:t>repository</a:t>
            </a:r>
            <a:r>
              <a:rPr lang="ca-ES" dirty="0" smtClean="0"/>
              <a:t> &lt;</a:t>
            </a:r>
            <a:r>
              <a:rPr lang="ca-ES" dirty="0" err="1" smtClean="0"/>
              <a:t>github</a:t>
            </a:r>
            <a:r>
              <a:rPr lang="ca-ES" dirty="0" smtClean="0"/>
              <a:t>&gt;</a:t>
            </a:r>
          </a:p>
          <a:p>
            <a:pPr marL="742950" indent="-742950">
              <a:buFont typeface="+mj-lt"/>
              <a:buAutoNum type="arabicPeriod"/>
              <a:tabLst>
                <a:tab pos="8067675" algn="r"/>
              </a:tabLst>
            </a:pPr>
            <a:r>
              <a:rPr lang="ca-ES" dirty="0" smtClean="0"/>
              <a:t>...?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654221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139</Words>
  <Application>Microsoft Macintosh PowerPoint</Application>
  <PresentationFormat>Widescreen</PresentationFormat>
  <Paragraphs>25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Abadi MT Condensed Extra Bold</vt:lpstr>
      <vt:lpstr>Arial</vt:lpstr>
      <vt:lpstr>Calibri</vt:lpstr>
      <vt:lpstr>Calibri Light</vt:lpstr>
      <vt:lpstr>Franklin Gothic Heavy</vt:lpstr>
      <vt:lpstr>Mangal</vt:lpstr>
      <vt:lpstr>Office Theme</vt:lpstr>
      <vt:lpstr>PowerPoint Presentation</vt:lpstr>
      <vt:lpstr>Challenge – What to do?</vt:lpstr>
      <vt:lpstr>Challenge – Evaluation points</vt:lpstr>
      <vt:lpstr>Challenge – Get started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BORLAND ACOSTA Eric</dc:creator>
  <cp:lastModifiedBy>BORLAND ACOSTA Eric</cp:lastModifiedBy>
  <cp:revision>12</cp:revision>
  <dcterms:created xsi:type="dcterms:W3CDTF">2018-10-09T08:03:22Z</dcterms:created>
  <dcterms:modified xsi:type="dcterms:W3CDTF">2018-10-17T13:46:22Z</dcterms:modified>
</cp:coreProperties>
</file>

<file path=docProps/thumbnail.jpeg>
</file>